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426" r:id="rId13"/>
    <p:sldId id="427" r:id="rId14"/>
    <p:sldId id="373" r:id="rId15"/>
    <p:sldId id="387" r:id="rId16"/>
    <p:sldId id="326" r:id="rId17"/>
    <p:sldId id="356" r:id="rId18"/>
    <p:sldId id="390" r:id="rId19"/>
    <p:sldId id="391" r:id="rId20"/>
    <p:sldId id="357" r:id="rId21"/>
    <p:sldId id="389" r:id="rId22"/>
    <p:sldId id="388" r:id="rId23"/>
    <p:sldId id="358" r:id="rId24"/>
    <p:sldId id="359" r:id="rId25"/>
    <p:sldId id="394" r:id="rId26"/>
    <p:sldId id="395" r:id="rId27"/>
    <p:sldId id="392" r:id="rId28"/>
    <p:sldId id="393" r:id="rId29"/>
    <p:sldId id="397" r:id="rId30"/>
    <p:sldId id="398" r:id="rId31"/>
    <p:sldId id="399" r:id="rId32"/>
    <p:sldId id="400" r:id="rId33"/>
    <p:sldId id="401" r:id="rId34"/>
    <p:sldId id="402" r:id="rId35"/>
    <p:sldId id="404" r:id="rId36"/>
    <p:sldId id="396" r:id="rId37"/>
    <p:sldId id="324" r:id="rId38"/>
    <p:sldId id="360" r:id="rId39"/>
    <p:sldId id="403" r:id="rId40"/>
    <p:sldId id="354" r:id="rId41"/>
    <p:sldId id="422" r:id="rId42"/>
    <p:sldId id="421" r:id="rId43"/>
    <p:sldId id="423" r:id="rId44"/>
    <p:sldId id="424" r:id="rId45"/>
    <p:sldId id="374" r:id="rId46"/>
    <p:sldId id="425" r:id="rId47"/>
    <p:sldId id="375" r:id="rId48"/>
    <p:sldId id="428" r:id="rId49"/>
    <p:sldId id="365" r:id="rId50"/>
    <p:sldId id="405" r:id="rId51"/>
    <p:sldId id="415" r:id="rId52"/>
    <p:sldId id="429" r:id="rId53"/>
    <p:sldId id="416" r:id="rId54"/>
    <p:sldId id="417" r:id="rId55"/>
    <p:sldId id="418" r:id="rId56"/>
    <p:sldId id="419" r:id="rId57"/>
    <p:sldId id="407" r:id="rId58"/>
    <p:sldId id="408" r:id="rId59"/>
    <p:sldId id="406" r:id="rId60"/>
    <p:sldId id="409" r:id="rId61"/>
    <p:sldId id="411" r:id="rId62"/>
    <p:sldId id="412" r:id="rId63"/>
    <p:sldId id="413" r:id="rId64"/>
    <p:sldId id="414" r:id="rId65"/>
    <p:sldId id="430" r:id="rId66"/>
    <p:sldId id="315" r:id="rId67"/>
    <p:sldId id="344" r:id="rId68"/>
    <p:sldId id="257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  <a:srgbClr val="15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59870-BFD4-4429-9761-B99A480A4E90}" v="9693" dt="2023-11-27T00:02:16.312"/>
    <p1510:client id="{8243FA78-6B5F-4F34-B060-15C47EB9B5B8}" v="2793" dt="2023-11-26T20:28:11.372"/>
    <p1510:client id="{A585A9F6-2C31-474D-9F6E-7F1092E6EA1C}" v="4915" dt="2023-11-26T22:24:39.511"/>
    <p1510:client id="{FB03E150-5A10-4F58-88BF-A2526B78795B}" v="576" dt="2023-11-26T22:59:41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68619" y="2815651"/>
            <a:ext cx="6854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딥러닝 기술을 활용한 기자재 관리 시스템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243" y="3584347"/>
            <a:ext cx="24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CSE Capstone project</a:t>
            </a:r>
            <a:endParaRPr lang="ko-KR" altLang="en-US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69500" y="63568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152B39"/>
                </a:solidFill>
              </a:rPr>
              <a:t>LKK-99</a:t>
            </a:r>
            <a:endParaRPr lang="ko-KR" altLang="en-US">
              <a:solidFill>
                <a:srgbClr val="152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4" y="1658630"/>
            <a:ext cx="8198034" cy="4393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30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6" y="1658630"/>
            <a:ext cx="8198030" cy="4393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06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6" y="1658630"/>
            <a:ext cx="8198030" cy="4393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37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6" y="1658630"/>
            <a:ext cx="8198030" cy="4393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26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1473201" y="1050135"/>
            <a:ext cx="98171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개발 계획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16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(~11.20)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및 알림 기능 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16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(~12.4)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및 반납 페이지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UI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5834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168235" y="1428826"/>
            <a:ext cx="1173298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개발 진행 상황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및 알림 기능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:   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기능에 난항을 겪고 있어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뒷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계획을 먼저 진행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기능은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Flutter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직접 코딩을 해야 할 것 같아서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빌드가 진행된 후에 수기로 코딩하여 개발할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 기능은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두 쪽 다 어려워서 큰 도전이기에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가장 후순위로 계획을 변경하여 개발을 진행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및 반납 페이지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UI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개발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: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페이지 구현 완료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 페이지 구현중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          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유지에 어려움이 있어서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반납페이지를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                                      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구현하는 데 제한이 있어서 디자인만 개발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438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60891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시작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회원가입과 로그인 버튼을 선택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버튼을 눌러 비로그인 상태에서도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인식 및 정보 확인 가능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미개발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큰 변동사항 없음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91F9D-D886-F5A7-B445-028FBD036399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527C1-296B-1DD9-5370-A857EBE0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60" y="1209964"/>
            <a:ext cx="2382603" cy="51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3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개인정보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이메일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비밀번호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를 입력하여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계정을 생성할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3C4E8-0AA2-6D91-30B5-FA76EE19F241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89BEA-6540-5D18-B874-AF9091DC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3" y="1199570"/>
            <a:ext cx="2362524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 페이지 오류 반환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개인정보를 공란으로 두고 회원가입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버튼 클릭 시 오류 반환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중복되는 아이디나 이메일에 관해서는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백엔드와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논의 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다른 쿼리가 출력되도록 수정할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3C4E8-0AA2-6D91-30B5-FA76EE19F241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C3F78D-1862-12E4-8F16-27D44CE9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6115" y="1202185"/>
            <a:ext cx="2323626" cy="50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7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 페이지 성공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성공시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표시되는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알림창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3C4E8-0AA2-6D91-30B5-FA76EE19F241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C3F78D-1862-12E4-8F16-27D44CE9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981" y="1202185"/>
            <a:ext cx="2305893" cy="50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681146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1863820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3907" y="1855458"/>
            <a:ext cx="14187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진척도 보고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87500" y="3696705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81126" y="3899336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52741" y="3887226"/>
            <a:ext cx="12827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err="1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간트</a:t>
            </a:r>
            <a:r>
              <a:rPr lang="ko-KR" altLang="en-US" sz="160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 차트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23AD3-6D62-7CAE-4045-B6157B285DC3}"/>
              </a:ext>
            </a:extLst>
          </p:cNvPr>
          <p:cNvSpPr txBox="1"/>
          <p:nvPr/>
        </p:nvSpPr>
        <p:spPr>
          <a:xfrm>
            <a:off x="1587500" y="5174595"/>
            <a:ext cx="18473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0F41D-3E2F-6567-0420-AF27B424DE7B}"/>
              </a:ext>
            </a:extLst>
          </p:cNvPr>
          <p:cNvSpPr txBox="1"/>
          <p:nvPr/>
        </p:nvSpPr>
        <p:spPr>
          <a:xfrm>
            <a:off x="2872021" y="4327980"/>
            <a:ext cx="154074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계획 진척도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7C6E2-3F43-B9AA-85A2-BF7AF2A43300}"/>
              </a:ext>
            </a:extLst>
          </p:cNvPr>
          <p:cNvSpPr txBox="1"/>
          <p:nvPr/>
        </p:nvSpPr>
        <p:spPr>
          <a:xfrm>
            <a:off x="2850855" y="2615456"/>
            <a:ext cx="12827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EF5E2-8FF2-6D71-2956-094780157847}"/>
              </a:ext>
            </a:extLst>
          </p:cNvPr>
          <p:cNvSpPr txBox="1"/>
          <p:nvPr/>
        </p:nvSpPr>
        <p:spPr>
          <a:xfrm>
            <a:off x="2850855" y="2926182"/>
            <a:ext cx="162769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153C-AAC9-9734-4D9F-B0DB4CB42FB9}"/>
              </a:ext>
            </a:extLst>
          </p:cNvPr>
          <p:cNvSpPr txBox="1"/>
          <p:nvPr/>
        </p:nvSpPr>
        <p:spPr>
          <a:xfrm>
            <a:off x="2850855" y="2306254"/>
            <a:ext cx="12827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웹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BDE5E-7A16-C456-D73D-F8EDF925FE2D}"/>
              </a:ext>
            </a:extLst>
          </p:cNvPr>
          <p:cNvSpPr txBox="1"/>
          <p:nvPr/>
        </p:nvSpPr>
        <p:spPr>
          <a:xfrm>
            <a:off x="2850855" y="3238827"/>
            <a:ext cx="162769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가입 되어있는 계정의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이메일과 비밀번호를 입력하여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로그인을 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52160-D794-D4EB-892D-A7AD3095891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BB11A-6351-BCB5-C55E-DFD45549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68" y="1209964"/>
            <a:ext cx="2373852" cy="51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6193440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페이지 오류 반환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아이디나 비밀번호를 공란으로 두고 로그인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버튼 클릭 시 오류 반환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추가로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데이터베이스에 존재하지 않는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아이디와 비밀번호를 입력하면 오류를 반환하는데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구분에 관해선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백엔드와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더 논의해볼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52160-D794-D4EB-892D-A7AD3095891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855516-149E-B2B0-D661-79D755D5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15" y="1159165"/>
            <a:ext cx="2323626" cy="50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03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61934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성공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시 출력되는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알림창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52160-D794-D4EB-892D-A7AD3095891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855516-149E-B2B0-D661-79D755D5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6115" y="1203726"/>
            <a:ext cx="2323626" cy="50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2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메인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로그인을 하면 바로 노출되는 페이지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마이페이지 의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3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개의 탭으로 구성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큰 변동사항 없음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65622-2E42-D9D2-43D5-21176765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8" t="21083" r="67214" b="11333"/>
          <a:stretch/>
        </p:blipFill>
        <p:spPr>
          <a:xfrm>
            <a:off x="1667446" y="1123406"/>
            <a:ext cx="2482428" cy="5202195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DBB98-B732-6682-0E33-97391E3219E2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464082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366980"/>
            <a:ext cx="5887584" cy="53860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대여하기 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테이블 형식으로 수정했고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상세 정보들도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노출시킴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.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백엔드와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연동하여 데이터베이스 안에 있는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모든 기자재 리스트를 알아서 출력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스크롤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이름순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최신순으로 분류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샘플 사진은 추후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백엔드에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업로드 할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FDB70-1DA6-A633-F923-B0F387095B96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44A4-FE35-F5BD-6ADD-C2ECB90E6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0214" y="1366980"/>
            <a:ext cx="2235353" cy="484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387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상세 대여 정보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리스트에서 한 기자재 클릭 시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이름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비고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대여수량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반납일자 출력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버튼을 클릭해서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Post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CF602-E6D3-0D90-8C86-3EED9D1F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29" y="1108363"/>
            <a:ext cx="2466816" cy="53790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764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상세 대여 정보 </a:t>
            </a:r>
            <a:r>
              <a:rPr lang="en-US" altLang="ko-KR" sz="3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DatePicker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 예정 일자를 누를 시 직접 날짜를 달력에서 선택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1CF602-E6D3-0D90-8C86-3EED9D1F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429" y="1119230"/>
            <a:ext cx="2466816" cy="5357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86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마이페이지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메인화면에서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마이페이지 버튼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클릭시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출력되는 페이지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개인정보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비밀번호를 변경할 수 있음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다크모드로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전환 가능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FlutterFlow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기능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백엔드와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연결하여 로그아웃 가능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B4F8F-62C2-1396-8FA0-1A412EC7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86" y="1103745"/>
            <a:ext cx="2495356" cy="53894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129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5712233" y="1924303"/>
            <a:ext cx="58875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마이페이지 로그아웃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성공적으로 로그아웃시 출력되는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알림창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B4F8F-62C2-1396-8FA0-1A412EC7D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6361" y="1103745"/>
            <a:ext cx="2481606" cy="53894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4374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4908670" y="1674921"/>
            <a:ext cx="5887584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 </a:t>
            </a:r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추가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완벽하게 정상적으로 작동되는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순서대로 각각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전체 기자재 리스트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회원가입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상태 확인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로그아웃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신청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33"/>
          <a:stretch/>
        </p:blipFill>
        <p:spPr>
          <a:xfrm>
            <a:off x="1245289" y="2053107"/>
            <a:ext cx="2534004" cy="31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9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35222" y="2946826"/>
            <a:ext cx="86433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/>
              </a:rPr>
              <a:t>01</a:t>
            </a:r>
            <a:endParaRPr lang="ko-KR" altLang="en-US" sz="48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2385" y="2946826"/>
            <a:ext cx="304762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/>
              </a:rPr>
              <a:t>진척도 보고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7" b="72006"/>
          <a:stretch/>
        </p:blipFill>
        <p:spPr>
          <a:xfrm>
            <a:off x="598743" y="1268521"/>
            <a:ext cx="2534004" cy="40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E3234-19F6-8131-DB34-BA2C5CC3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" y="2031999"/>
            <a:ext cx="3269108" cy="4398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F24BB1-FB93-43A1-14A2-428E5A8D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131" y="2031999"/>
            <a:ext cx="7777018" cy="39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7" b="72006"/>
          <a:stretch/>
        </p:blipFill>
        <p:spPr>
          <a:xfrm>
            <a:off x="598743" y="1268521"/>
            <a:ext cx="2534004" cy="40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9E3234-19F6-8131-DB34-BA2C5CC3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" y="2031999"/>
            <a:ext cx="3269108" cy="4398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681964-ADBE-C212-F707-2CAA4D81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16" y="2690460"/>
            <a:ext cx="7907654" cy="23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4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8" b="61129"/>
          <a:stretch/>
        </p:blipFill>
        <p:spPr>
          <a:xfrm>
            <a:off x="561797" y="1587086"/>
            <a:ext cx="2534004" cy="396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6EE738-88A2-14E0-7E52-84252587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99" y="1054635"/>
            <a:ext cx="7070579" cy="54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0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8" b="61129"/>
          <a:stretch/>
        </p:blipFill>
        <p:spPr>
          <a:xfrm>
            <a:off x="561797" y="1587086"/>
            <a:ext cx="2534004" cy="396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364549-419E-1FF0-DA48-0233704B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1" y="1389368"/>
            <a:ext cx="8404944" cy="48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A2349-7FA5-DCF5-139F-716E6CDB8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00" b="49988"/>
          <a:stretch/>
        </p:blipFill>
        <p:spPr>
          <a:xfrm>
            <a:off x="561797" y="2032000"/>
            <a:ext cx="2534004" cy="355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17B1A-EC24-5FDA-4376-075D2D91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39" y="1451576"/>
            <a:ext cx="8125364" cy="47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5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8446B-4540-D849-C438-544CBF2D7CD5}"/>
              </a:ext>
            </a:extLst>
          </p:cNvPr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1E76E-4E1C-7077-DD15-3596EACB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63" y="1237545"/>
            <a:ext cx="5518718" cy="5154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E9492-FCD1-A014-4903-4FFC18CE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43" y="6201865"/>
            <a:ext cx="4801270" cy="381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F66E1F-00EA-239B-6DCA-F0A4102ACA6C}"/>
              </a:ext>
            </a:extLst>
          </p:cNvPr>
          <p:cNvSpPr txBox="1"/>
          <p:nvPr/>
        </p:nvSpPr>
        <p:spPr>
          <a:xfrm>
            <a:off x="7614924" y="2290491"/>
            <a:ext cx="4318458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스토리 보드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연결되어 작동하는 페이지들만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화살표로 도식화 한 모습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46888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1039092" y="928083"/>
            <a:ext cx="9817100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추후 앱 개발 계획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(~12.04)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 유지 해결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액세스 토큰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),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백엔드와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모든 페이지 및 기능 연결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대여하기 리스트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반납하기 리스트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대여 및 반납 시스템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회원정보 수정 등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(~12.10)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카메라 기능 추가 및 사진 업로드 후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딥러닝과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연동하여 데이터 받아오기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알림 기능 추가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(~12.12)</a:t>
            </a:r>
          </a:p>
          <a:p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Apk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파일 배포 및 최종 점검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6468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5254" y="81975"/>
            <a:ext cx="32015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 진행사항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796047" y="1581281"/>
            <a:ext cx="10425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 개발 완료</a:t>
            </a: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약 40가지, 명세서에도 URL 및 로직 업데이트 완료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59193-FA6C-CCAC-3347-0C5A58933168}"/>
              </a:ext>
            </a:extLst>
          </p:cNvPr>
          <p:cNvSpPr txBox="1"/>
          <p:nvPr/>
        </p:nvSpPr>
        <p:spPr>
          <a:xfrm>
            <a:off x="788286" y="3076431"/>
            <a:ext cx="10425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2.  테스트 서버(구름 IDE) 오픈 완료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    -&gt; DB 연동 성공 및 8080 포트로 배포 완료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E7831-7918-7DA9-46C0-EB3576114206}"/>
              </a:ext>
            </a:extLst>
          </p:cNvPr>
          <p:cNvSpPr txBox="1"/>
          <p:nvPr/>
        </p:nvSpPr>
        <p:spPr>
          <a:xfrm>
            <a:off x="880714" y="4614821"/>
            <a:ext cx="1042536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3. 데이터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라벨링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KoPub돋움체 Medium"/>
              </a:rPr>
              <a:t> 및 딥러닝 진행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  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-&gt; 사진 촬영 및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라벨링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, 이후 YOLO v5를 통해 학습 및 테스트 진행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766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9941" y="81975"/>
            <a:ext cx="503214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 진행사항(API 개발)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837B-B8AA-8A0E-184E-6956B0E17AE5}"/>
              </a:ext>
            </a:extLst>
          </p:cNvPr>
          <p:cNvSpPr txBox="1"/>
          <p:nvPr/>
        </p:nvSpPr>
        <p:spPr>
          <a:xfrm>
            <a:off x="6023382" y="5527076"/>
            <a:ext cx="60059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모든 API 개발 완료하고 웹 프론트와의 연동 성공</a:t>
            </a: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F4EBAD-5B20-416F-6782-7C772388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1" y="1556826"/>
            <a:ext cx="4783015" cy="4436009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983ABE4-5350-0750-6872-956AA7E0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80" y="961293"/>
            <a:ext cx="1919176" cy="5849815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5E4CEF-B352-C3F9-E8AA-654F252E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61" y="2151551"/>
            <a:ext cx="1838325" cy="239077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B00411-CC60-3AAB-4A43-A78E3C0F0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166" y="1909762"/>
            <a:ext cx="1933575" cy="3038475"/>
          </a:xfrm>
          <a:prstGeom prst="rect">
            <a:avLst/>
          </a:prstGeom>
        </p:spPr>
      </p:pic>
      <p:pic>
        <p:nvPicPr>
          <p:cNvPr id="9" name="그림 8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1944A55-2442-B9CE-DC71-61D8BEBDE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048" y="2870689"/>
            <a:ext cx="1876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9941" y="81975"/>
            <a:ext cx="503214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 진행사항(API 개발)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837B-B8AA-8A0E-184E-6956B0E17AE5}"/>
              </a:ext>
            </a:extLst>
          </p:cNvPr>
          <p:cNvSpPr txBox="1"/>
          <p:nvPr/>
        </p:nvSpPr>
        <p:spPr>
          <a:xfrm>
            <a:off x="4714958" y="5683384"/>
            <a:ext cx="740667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에러 종류에 따라 예외처리,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login_check가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필요한 부분은 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   쿠키를 통해 받아온 유저 정보를 이용한다.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Response의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status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code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또한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신경쓰며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개발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FD6D85-84D5-D40C-8B86-97C8FA37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5" y="918453"/>
            <a:ext cx="8053753" cy="47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5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4CB116-BFC5-B25B-9ED9-E2F3827CB515}"/>
              </a:ext>
            </a:extLst>
          </p:cNvPr>
          <p:cNvSpPr txBox="1"/>
          <p:nvPr/>
        </p:nvSpPr>
        <p:spPr>
          <a:xfrm>
            <a:off x="1473201" y="1289953"/>
            <a:ext cx="9817100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웹 개발 계획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(~11/26/2023)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 정보 연동 완료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 가입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로그인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 정보 수정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 탈퇴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(~12/3/2023)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리스트 정보 연동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회원 별 기자재 대여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/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반납 리스트 연동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기자재 추가 기능 탑재 예정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(~12/10/2023)</a:t>
            </a: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전체 서비스 테스트 실시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보완점 탐색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9406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86507" y="81975"/>
            <a:ext cx="7419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개발- 대여 신청)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BA2544-9A76-EC5E-E0CD-20634D03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" y="937187"/>
            <a:ext cx="4849283" cy="3745376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6047C57-D5AB-4BD0-9543-E203A153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83" y="932451"/>
            <a:ext cx="6891866" cy="3733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A51E7-690A-BCE6-8895-B2ED9FE28AF0}"/>
              </a:ext>
            </a:extLst>
          </p:cNvPr>
          <p:cNvSpPr txBox="1"/>
          <p:nvPr/>
        </p:nvSpPr>
        <p:spPr>
          <a:xfrm>
            <a:off x="2381432" y="4465901"/>
            <a:ext cx="7367333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테이블에 대여 승인인 일자가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NULL인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상태로 올리고, 해당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아이디를 대여 중 테이블에 올린다.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신청 수량이 재고보다 많다면 자동으로 신청 거부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재고 종류는 대여 신청 시 업데이트</a:t>
            </a:r>
          </a:p>
        </p:txBody>
      </p:sp>
    </p:spTree>
    <p:extLst>
      <p:ext uri="{BB962C8B-B14F-4D97-AF65-F5344CB8AC3E}">
        <p14:creationId xmlns:p14="http://schemas.microsoft.com/office/powerpoint/2010/main" val="324729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1722" y="81975"/>
            <a:ext cx="654858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개발- 대여 승인)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51E7-690A-BCE6-8895-B2ED9FE28AF0}"/>
              </a:ext>
            </a:extLst>
          </p:cNvPr>
          <p:cNvSpPr txBox="1"/>
          <p:nvPr/>
        </p:nvSpPr>
        <p:spPr>
          <a:xfrm>
            <a:off x="2309545" y="4868467"/>
            <a:ext cx="736733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테이블에 대여 승인인 일자가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NULL인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상태로 올리고, 해당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아이디를 대여 중 테이블에 올린다.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대여 횟수 업데이트, 이미 승인된 상태라면 예외 처리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FEDBAFF-3F29-85AF-C0A0-76AE6379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012337"/>
            <a:ext cx="6415616" cy="4007824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9CE47B1-C1D8-2741-7DFA-B18E2F96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28" y="1013311"/>
            <a:ext cx="7675033" cy="17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2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86508" y="81975"/>
            <a:ext cx="74190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개발- 반납 신청)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51E7-690A-BCE6-8895-B2ED9FE28AF0}"/>
              </a:ext>
            </a:extLst>
          </p:cNvPr>
          <p:cNvSpPr txBox="1"/>
          <p:nvPr/>
        </p:nvSpPr>
        <p:spPr>
          <a:xfrm>
            <a:off x="2309545" y="4868467"/>
            <a:ext cx="799993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테이블에 반납 신청 일자 등록 후 대여 중 테이블에서 삭제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이후 반납 중 테이블에 객체 추가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반납 가능한 상태가 아니라면 예외 처리(반납 신청일자 !=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Null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)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7DA5E0B-61E1-6B9D-2FD9-508F5EED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184493"/>
            <a:ext cx="6121879" cy="3741392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A56AE2-9E47-CDEB-35F3-658988F6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40" y="1424154"/>
            <a:ext cx="6682597" cy="31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90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1723" y="81975"/>
            <a:ext cx="654858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개발- 반납 승인)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51E7-690A-BCE6-8895-B2ED9FE28AF0}"/>
              </a:ext>
            </a:extLst>
          </p:cNvPr>
          <p:cNvSpPr txBox="1"/>
          <p:nvPr/>
        </p:nvSpPr>
        <p:spPr>
          <a:xfrm>
            <a:off x="2438941" y="4624052"/>
            <a:ext cx="799993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테이블의 해당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id에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대해 반납 승인 일자 변경(본래 NULL)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해당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log_id에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대한 객체를 반납 중 테이블에서 삭제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반납 완료 테이블에 해당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id를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추가</a:t>
            </a:r>
          </a:p>
          <a:p>
            <a:pPr marL="342900" indent="-342900">
              <a:buFont typeface="Calibri"/>
              <a:buChar char="-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모델과 수량에 대해 재고 정보 업데이트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FB8CA89-1194-4791-6A7F-3B35A6F8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1177223"/>
            <a:ext cx="6064369" cy="3540270"/>
          </a:xfrm>
          <a:prstGeom prst="rect">
            <a:avLst/>
          </a:prstGeom>
        </p:spPr>
      </p:pic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22BA53B-2F46-0A94-AE7D-0C1F6CBB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68" y="1178791"/>
            <a:ext cx="5891841" cy="36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3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3649" y="81975"/>
            <a:ext cx="534473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상황(API- 기타)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F165CC2-5FD5-8E7B-A144-EDDB4BC5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969307"/>
            <a:ext cx="6740105" cy="4056744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BF801D-4A1D-AE40-2FE9-021B85FA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86" y="808119"/>
            <a:ext cx="4842294" cy="6161914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0CC177-C04D-C944-2367-F82835CE6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68" y="897147"/>
            <a:ext cx="3314453" cy="5063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E8F8A-67A4-B311-B3EE-917606F64F27}"/>
              </a:ext>
            </a:extLst>
          </p:cNvPr>
          <p:cNvSpPr txBox="1"/>
          <p:nvPr/>
        </p:nvSpPr>
        <p:spPr>
          <a:xfrm>
            <a:off x="167319" y="5745486"/>
            <a:ext cx="835936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기능 구현마다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commit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push하며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체계적으로 구현</a:t>
            </a:r>
          </a:p>
        </p:txBody>
      </p:sp>
    </p:spTree>
    <p:extLst>
      <p:ext uri="{BB962C8B-B14F-4D97-AF65-F5344CB8AC3E}">
        <p14:creationId xmlns:p14="http://schemas.microsoft.com/office/powerpoint/2010/main" val="297049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1147" y="81975"/>
            <a:ext cx="63097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상황(API 구현- 보안)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4538A8D-106C-B757-C300-BDE3380C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84915"/>
            <a:ext cx="5417388" cy="5076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A2513-C6F1-7959-46D2-10E5035303FC}"/>
              </a:ext>
            </a:extLst>
          </p:cNvPr>
          <p:cNvSpPr txBox="1"/>
          <p:nvPr/>
        </p:nvSpPr>
        <p:spPr>
          <a:xfrm>
            <a:off x="5835491" y="978364"/>
            <a:ext cx="690725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깃헙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리포지토리를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Private로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설정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.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gitignore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파일 추가하여 민감한 파일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push</a:t>
            </a:r>
            <a:endParaRPr lang="ko-KR" altLang="en-US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    되지 않도록 함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6DEFCB6-FAAB-0C17-8458-C379C0E9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1" y="3151972"/>
            <a:ext cx="3461657" cy="1414028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2E2524C-B911-E8A2-696D-FE8E4486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799" y="2296885"/>
            <a:ext cx="244211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1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5215" y="81975"/>
            <a:ext cx="538160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상황(서버 배포)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A2513-C6F1-7959-46D2-10E5035303FC}"/>
              </a:ext>
            </a:extLst>
          </p:cNvPr>
          <p:cNvSpPr txBox="1"/>
          <p:nvPr/>
        </p:nvSpPr>
        <p:spPr>
          <a:xfrm>
            <a:off x="4376806" y="4908107"/>
            <a:ext cx="770191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8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구름 IDE 컨테이너를 통해 가상환경 구축 후 배포</a:t>
            </a:r>
          </a:p>
          <a:p>
            <a:pPr marL="342900" indent="-342900">
              <a:buFont typeface="Calibri"/>
              <a:buChar char="-"/>
            </a:pPr>
            <a:endParaRPr lang="ko-KR" altLang="en-US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깃헙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</a:t>
            </a:r>
            <a:r>
              <a:rPr lang="ko-KR" altLang="en-US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리포지토리를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KoPub돋움체 Medium"/>
              </a:rPr>
              <a:t> 통해 서버 연결하여 버전 관리</a:t>
            </a:r>
          </a:p>
        </p:txBody>
      </p:sp>
      <p:pic>
        <p:nvPicPr>
          <p:cNvPr id="2" name="그림 1" descr="텍스트, 스크린샷, 번호, 멀티미디어이(가) 표시된 사진&#10;&#10;자동 생성된 설명">
            <a:extLst>
              <a:ext uri="{FF2B5EF4-FFF2-40B4-BE49-F238E27FC236}">
                <a16:creationId xmlns:a16="http://schemas.microsoft.com/office/drawing/2014/main" id="{24791A82-454E-4112-8B56-3A07ABD9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9" y="3326172"/>
            <a:ext cx="2743200" cy="2665828"/>
          </a:xfrm>
          <a:prstGeom prst="rect">
            <a:avLst/>
          </a:prstGeom>
        </p:spPr>
      </p:pic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C3F37A-79A6-E455-E0D7-5EFD2BFF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29" y="965479"/>
            <a:ext cx="7707085" cy="3784040"/>
          </a:xfrm>
          <a:prstGeom prst="rect">
            <a:avLst/>
          </a:prstGeom>
        </p:spPr>
      </p:pic>
      <p:pic>
        <p:nvPicPr>
          <p:cNvPr id="5" name="그림 4" descr="폰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6749C1D-FE50-2431-5A20-DFB4B841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6" y="1180952"/>
            <a:ext cx="2743200" cy="16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0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5215" y="81975"/>
            <a:ext cx="538160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상황(서버 배포)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66552D-C7EF-F88F-C764-C37E7D49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1469083"/>
            <a:ext cx="6096000" cy="4115779"/>
          </a:xfrm>
          <a:prstGeom prst="rect">
            <a:avLst/>
          </a:prstGeom>
        </p:spPr>
      </p:pic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7D0689E-9781-8C22-F41D-A00700C3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3" y="807360"/>
            <a:ext cx="5344885" cy="59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8688" y="81975"/>
            <a:ext cx="509466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상황(DB 연동)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DCE3-B31C-7217-7299-63FA7E41F232}"/>
              </a:ext>
            </a:extLst>
          </p:cNvPr>
          <p:cNvSpPr txBox="1"/>
          <p:nvPr/>
        </p:nvSpPr>
        <p:spPr>
          <a:xfrm>
            <a:off x="5803474" y="1320022"/>
            <a:ext cx="6691562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MySQL을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 통해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Database를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 만들고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SQL파일을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+mn-lt"/>
              </a:rPr>
              <a:t> 적용</a:t>
            </a: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서버와 연동되어 DB 반영 결과 즉시 확인 가능</a:t>
            </a: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1BD9FEA-4532-F9F9-F0E0-2547A412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8" y="950350"/>
            <a:ext cx="5399314" cy="3672784"/>
          </a:xfrm>
          <a:prstGeom prst="rect">
            <a:avLst/>
          </a:prstGeom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BA324E9-69A1-B256-6FF0-C0AFEBB3F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3674018"/>
            <a:ext cx="7086599" cy="31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5398" y="81975"/>
            <a:ext cx="690124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상황(서버 배포 시 난관)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653AE-ACDE-980B-4C76-FFFC55919F2F}"/>
              </a:ext>
            </a:extLst>
          </p:cNvPr>
          <p:cNvSpPr txBox="1"/>
          <p:nvPr/>
        </p:nvSpPr>
        <p:spPr>
          <a:xfrm>
            <a:off x="513018" y="1287367"/>
            <a:ext cx="1124179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pPr marL="457200" indent="-457200">
              <a:buAutoNum type="arabicPeriod"/>
            </a:pP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프론트엔드와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연동 시 CORS 에러 발생</a:t>
            </a: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프론트엔드에서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프록시 환경 구축하고 서버와 클라이언트 포트 번호를 일치시켜 해결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KoPub돋움체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6895B-A7B2-0AEC-B078-660C712E75A1}"/>
              </a:ext>
            </a:extLst>
          </p:cNvPr>
          <p:cNvSpPr txBox="1"/>
          <p:nvPr/>
        </p:nvSpPr>
        <p:spPr>
          <a:xfrm>
            <a:off x="513018" y="2800481"/>
            <a:ext cx="1138330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2.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로그인 유지 실패 (페이지 이동할 때마다 로그인 초기화)</a:t>
            </a:r>
            <a:endParaRPr lang="en-US" alt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  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 -&gt; API 요청 시 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cookie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를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서버로 함께 보내기 위해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Axios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에 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"</a:t>
            </a:r>
            <a:r>
              <a:rPr 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withCredentials</a:t>
            </a:r>
            <a:r>
              <a:rPr 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=</a:t>
            </a:r>
            <a:r>
              <a:rPr 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ko-KR" sz="2000" b="1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true</a:t>
            </a:r>
            <a:r>
              <a:rPr lang="en-US" alt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"</a:t>
            </a:r>
            <a:r>
              <a:rPr lang="ko-KR" sz="2000" b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로 설정하여 해결</a:t>
            </a:r>
            <a:endParaRPr lang="ko-KR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DCE3-B31C-7217-7299-63FA7E41F232}"/>
              </a:ext>
            </a:extLst>
          </p:cNvPr>
          <p:cNvSpPr txBox="1"/>
          <p:nvPr/>
        </p:nvSpPr>
        <p:spPr>
          <a:xfrm>
            <a:off x="513018" y="4836109"/>
            <a:ext cx="1138330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3. 서버 상시 유지(페이지 닫으면 서버도 꺼짐)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  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 -&gt; 구름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ide의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"항상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켜두기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" 기능과 백그라운드 프로세스 실행을 통해 상시 서버 유지 해결</a:t>
            </a:r>
            <a:endParaRPr lang="ko-KR" sz="2000" b="1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         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    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nohup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python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manage.py </a:t>
            </a:r>
            <a:r>
              <a:rPr 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runserver</a:t>
            </a:r>
            <a:r>
              <a:rPr 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0.0.0.0:8000 &amp;</a:t>
            </a:r>
          </a:p>
        </p:txBody>
      </p:sp>
    </p:spTree>
    <p:extLst>
      <p:ext uri="{BB962C8B-B14F-4D97-AF65-F5344CB8AC3E}">
        <p14:creationId xmlns:p14="http://schemas.microsoft.com/office/powerpoint/2010/main" val="37549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67" y="1130144"/>
            <a:ext cx="4983412" cy="545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6B2BB-3598-6F5E-9D54-4A41598B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20" y="1130143"/>
            <a:ext cx="4983413" cy="5450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413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C76C5-7469-E440-92AB-625652102E08}"/>
              </a:ext>
            </a:extLst>
          </p:cNvPr>
          <p:cNvSpPr txBox="1"/>
          <p:nvPr/>
        </p:nvSpPr>
        <p:spPr>
          <a:xfrm>
            <a:off x="796047" y="1581281"/>
            <a:ext cx="10425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데이터셋 부재로 인해 직접 만들 필요성</a:t>
            </a: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직접 수백 장의 사진 촬영 후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라벨링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계획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D2A92-FA15-0F38-F013-3FC1414F583F}"/>
              </a:ext>
            </a:extLst>
          </p:cNvPr>
          <p:cNvSpPr txBox="1"/>
          <p:nvPr/>
        </p:nvSpPr>
        <p:spPr>
          <a:xfrm>
            <a:off x="796047" y="3007309"/>
            <a:ext cx="10425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2.   라벨링이 끝나면 이를 YOLO v5의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dataset의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형식에 맞게 저장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Roboflow를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이용하여 다운로드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0684D-DDAA-7B1B-154E-960A6B5A8995}"/>
              </a:ext>
            </a:extLst>
          </p:cNvPr>
          <p:cNvSpPr txBox="1"/>
          <p:nvPr/>
        </p:nvSpPr>
        <p:spPr>
          <a:xfrm>
            <a:off x="796047" y="4487766"/>
            <a:ext cx="104253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2.   구글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코랩을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통해 모델 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clone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후 학습, 테스트 진행</a:t>
            </a: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KoPub돋움체 Medium"/>
            </a:endParaRP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그래프와 테스트 결과를 통한 결과 도출</a:t>
            </a:r>
          </a:p>
        </p:txBody>
      </p:sp>
    </p:spTree>
    <p:extLst>
      <p:ext uri="{BB962C8B-B14F-4D97-AF65-F5344CB8AC3E}">
        <p14:creationId xmlns:p14="http://schemas.microsoft.com/office/powerpoint/2010/main" val="1068341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5220" y="81975"/>
            <a:ext cx="538160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상황(사진 촬영)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9160FC4-9C81-1977-C6AB-3E48AF07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1418034"/>
            <a:ext cx="4887684" cy="2269331"/>
          </a:xfrm>
          <a:prstGeom prst="rect">
            <a:avLst/>
          </a:prstGeom>
        </p:spPr>
      </p:pic>
      <p:pic>
        <p:nvPicPr>
          <p:cNvPr id="5" name="그림 4" descr="텍스트, 스크린샷, 평행, 키보드이(가) 표시된 사진&#10;&#10;자동 생성된 설명">
            <a:extLst>
              <a:ext uri="{FF2B5EF4-FFF2-40B4-BE49-F238E27FC236}">
                <a16:creationId xmlns:a16="http://schemas.microsoft.com/office/drawing/2014/main" id="{364286C4-734E-9A25-9851-C93CF827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416596"/>
            <a:ext cx="5083628" cy="2315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EE0C92-A10A-7900-CB3A-0F76FFEEAE70}"/>
              </a:ext>
            </a:extLst>
          </p:cNvPr>
          <p:cNvSpPr txBox="1"/>
          <p:nvPr/>
        </p:nvSpPr>
        <p:spPr>
          <a:xfrm>
            <a:off x="665418" y="4542195"/>
            <a:ext cx="113071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우선 종류를 장갑, 빗자루, 테이프의 세 가지로 한정</a:t>
            </a: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각각 약 200장 촬영, 이후 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data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ko-KR" altLang="en-US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augmentation까지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포함하여 1600장 구성을 목표로 함 </a:t>
            </a:r>
          </a:p>
        </p:txBody>
      </p:sp>
    </p:spTree>
    <p:extLst>
      <p:ext uri="{BB962C8B-B14F-4D97-AF65-F5344CB8AC3E}">
        <p14:creationId xmlns:p14="http://schemas.microsoft.com/office/powerpoint/2010/main" val="2476850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4852" y="81975"/>
            <a:ext cx="620233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상황(데이터 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라벨링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5955" y="1070182"/>
            <a:ext cx="9605282" cy="4496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845330" y="5734221"/>
            <a:ext cx="109382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장갑 -&gt; 데이터 </a:t>
            </a:r>
            <a:r>
              <a:rPr lang="ko-KR" altLang="en-US" sz="4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어노테이션</a:t>
            </a:r>
            <a:r>
              <a:rPr lang="ko-KR" altLang="en-US" sz="4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4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폴리곤</a:t>
            </a:r>
            <a:r>
              <a:rPr lang="ko-KR" altLang="en-US" sz="4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기법)</a:t>
            </a:r>
            <a:endParaRPr lang="en-US" altLang="ko-KR" sz="4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19903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8164" y="81975"/>
            <a:ext cx="620233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상황(데이터 라벨링)</a:t>
            </a:r>
            <a:endParaRPr lang="ko-KR" altLang="en-US" sz="3200">
              <a:solidFill>
                <a:prstClr val="white"/>
              </a:solidFill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995" y="934190"/>
            <a:ext cx="7218970" cy="5726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4014A-EFDA-5193-D2E2-268F56376258}"/>
              </a:ext>
            </a:extLst>
          </p:cNvPr>
          <p:cNvSpPr txBox="1"/>
          <p:nvPr/>
        </p:nvSpPr>
        <p:spPr>
          <a:xfrm>
            <a:off x="8802787" y="3372021"/>
            <a:ext cx="191403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빗자루</a:t>
            </a:r>
          </a:p>
        </p:txBody>
      </p:sp>
    </p:spTree>
    <p:extLst>
      <p:ext uri="{BB962C8B-B14F-4D97-AF65-F5344CB8AC3E}">
        <p14:creationId xmlns:p14="http://schemas.microsoft.com/office/powerpoint/2010/main" val="3461630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9050" y="81975"/>
            <a:ext cx="620233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상황(데이터 </a:t>
            </a: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라벨링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113" y="1013358"/>
            <a:ext cx="6853164" cy="540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2766B-5373-7CD2-AD97-7F776755287E}"/>
              </a:ext>
            </a:extLst>
          </p:cNvPr>
          <p:cNvSpPr txBox="1"/>
          <p:nvPr/>
        </p:nvSpPr>
        <p:spPr>
          <a:xfrm>
            <a:off x="8628615" y="3361136"/>
            <a:ext cx="191403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테이프</a:t>
            </a:r>
          </a:p>
        </p:txBody>
      </p:sp>
    </p:spTree>
    <p:extLst>
      <p:ext uri="{BB962C8B-B14F-4D97-AF65-F5344CB8AC3E}">
        <p14:creationId xmlns:p14="http://schemas.microsoft.com/office/powerpoint/2010/main" val="2187764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4852" y="81975"/>
            <a:ext cx="620233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상황(데이터 라벨링)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154" y="1342194"/>
            <a:ext cx="7622053" cy="4606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8171415" y="3426449"/>
            <a:ext cx="44939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데이터 </a:t>
            </a:r>
            <a:r>
              <a:rPr lang="ko-KR" altLang="en-US" sz="3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라벨링</a:t>
            </a:r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완료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7131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5565" y="81975"/>
            <a:ext cx="544091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상황(데이터 라벨링)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9" y="930890"/>
            <a:ext cx="5942206" cy="3229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344586" y="4906906"/>
            <a:ext cx="8118891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Annotate한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사진들을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Data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Augmentation하고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 Yolo v5에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맞는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형식으로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24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다운로드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5" name="그림 4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4FECDF02-8C56-37E9-1499-E8CFFCC68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3816" y="1773714"/>
            <a:ext cx="6423302" cy="35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6865" y="81975"/>
            <a:ext cx="413831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상황(colab)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6116C-4E20-D188-63B6-28ECA5A7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" y="1217532"/>
            <a:ext cx="11822546" cy="54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9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6865" y="81975"/>
            <a:ext cx="413831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상황(colab)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7D7CF8-3236-8E13-75FD-7C036694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190996"/>
            <a:ext cx="11637818" cy="5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02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1612322"/>
            <a:ext cx="6067425" cy="468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7180815" y="1956878"/>
            <a:ext cx="44939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박스테이프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0.97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77762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67" y="1130144"/>
            <a:ext cx="4983411" cy="545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6B2BB-3598-6F5E-9D54-4A41598BE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620" y="1130143"/>
            <a:ext cx="4983413" cy="5450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901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183" y="1826131"/>
            <a:ext cx="6067425" cy="4258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7180815" y="1956878"/>
            <a:ext cx="44939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장갑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0.96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53303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183" y="2044657"/>
            <a:ext cx="6067425" cy="3821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7180815" y="1956878"/>
            <a:ext cx="449394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장갑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0.95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빗자루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손잡이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 0.81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31819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16" y="2044657"/>
            <a:ext cx="4318359" cy="3821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7180815" y="1956878"/>
            <a:ext cx="4493949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박스테이프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0.94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빗자루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0.87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장갑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0.93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1810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A3951-4886-D761-650F-2DF8DC7DD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081" y="2044657"/>
            <a:ext cx="3821628" cy="3821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7180815" y="1956878"/>
            <a:ext cx="449394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장갑 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0.94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로 식별</a:t>
            </a:r>
          </a:p>
          <a:p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박스테이프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(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모서리</a:t>
            </a:r>
            <a:r>
              <a:rPr lang="en-US" altLang="ko-KR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) </a:t>
            </a:r>
            <a:r>
              <a:rPr lang="ko-KR" altLang="en-US" sz="24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식별</a:t>
            </a:r>
            <a:endParaRPr lang="en-US" altLang="ko-KR" sz="24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2579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921" y="81975"/>
            <a:ext cx="292419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딥러닝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072F4-C7C2-A43D-FDEA-697F32B3DE62}"/>
              </a:ext>
            </a:extLst>
          </p:cNvPr>
          <p:cNvSpPr txBox="1"/>
          <p:nvPr/>
        </p:nvSpPr>
        <p:spPr>
          <a:xfrm>
            <a:off x="2258291" y="1267037"/>
            <a:ext cx="449394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딥러닝 정확도</a:t>
            </a:r>
            <a:endParaRPr lang="en-US" altLang="ko-KR" sz="3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D5BA29-094B-6180-4E46-A29055BF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93" y="2150089"/>
            <a:ext cx="8469744" cy="42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6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5628" y="81975"/>
            <a:ext cx="23807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 계획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5936865" y="2618598"/>
            <a:ext cx="466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2C7CA-CF00-2C00-55F3-C5E08D1F6DFF}"/>
              </a:ext>
            </a:extLst>
          </p:cNvPr>
          <p:cNvSpPr txBox="1"/>
          <p:nvPr/>
        </p:nvSpPr>
        <p:spPr>
          <a:xfrm>
            <a:off x="796047" y="1581281"/>
            <a:ext cx="1105673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프론트와의 연동 마무리</a:t>
            </a: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명세서를 참고하며 연동 과정 마무리할 예정.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    인증 과정에서 쿠키 방식이 앱과는 잘 맞지 않아 JWT 방식으로 변경하는 것이 과제.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96A70-D95D-8FDB-7CD6-76E9EBA60C0A}"/>
              </a:ext>
            </a:extLst>
          </p:cNvPr>
          <p:cNvSpPr txBox="1"/>
          <p:nvPr/>
        </p:nvSpPr>
        <p:spPr>
          <a:xfrm>
            <a:off x="839590" y="3431852"/>
            <a:ext cx="1082813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2.   딥러닝 정확도 높이기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     -&gt; 현재 3가지의 기자재를 라벨링하고 약 1600개의 사진을 통해 학습과 테스트를 진행하였지만, 10가지의 기자재에 대해 96% 이상의 정확도로 테스트 결과를 도출하는 것이 목표 </a:t>
            </a:r>
          </a:p>
        </p:txBody>
      </p:sp>
    </p:spTree>
    <p:extLst>
      <p:ext uri="{BB962C8B-B14F-4D97-AF65-F5344CB8AC3E}">
        <p14:creationId xmlns:p14="http://schemas.microsoft.com/office/powerpoint/2010/main" val="414070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7389" y="294682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02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552" y="2946826"/>
            <a:ext cx="286328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48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간트</a:t>
            </a:r>
            <a:r>
              <a:rPr lang="ko-KR" altLang="en-US" sz="48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차트</a:t>
            </a:r>
            <a:endParaRPr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55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33" y="81975"/>
            <a:ext cx="173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향후 계획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77DB-EBE5-86F9-4BC3-2E3FD37D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r="1286"/>
          <a:stretch/>
        </p:blipFill>
        <p:spPr>
          <a:xfrm>
            <a:off x="187839" y="952873"/>
            <a:ext cx="11826240" cy="3863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B30A1-A794-CCDA-E853-913795245E2E}"/>
              </a:ext>
            </a:extLst>
          </p:cNvPr>
          <p:cNvSpPr txBox="1"/>
          <p:nvPr/>
        </p:nvSpPr>
        <p:spPr>
          <a:xfrm>
            <a:off x="556387" y="5257335"/>
            <a:ext cx="11090057" cy="101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계획대로 진행되고 있음.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남은 시간 동안, 학습된 딥러닝 모델에 대한 카메라 연결과 연동 마무리, 알림 기능 등 수행 예정</a:t>
            </a:r>
          </a:p>
        </p:txBody>
      </p:sp>
    </p:spTree>
    <p:extLst>
      <p:ext uri="{BB962C8B-B14F-4D97-AF65-F5344CB8AC3E}">
        <p14:creationId xmlns:p14="http://schemas.microsoft.com/office/powerpoint/2010/main" val="1529733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9489" y="2815651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67" y="1130144"/>
            <a:ext cx="4983411" cy="5450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6B2BB-3598-6F5E-9D54-4A41598BE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620" y="1130143"/>
            <a:ext cx="4983412" cy="545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40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4295" y="1148187"/>
            <a:ext cx="4983411" cy="5414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91384" y="81975"/>
            <a:ext cx="22092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웹 진행 상황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FFEF-B333-EE5C-320C-B386D333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4" y="1658630"/>
            <a:ext cx="8198034" cy="4393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74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1420</Words>
  <Application>Microsoft Office PowerPoint</Application>
  <PresentationFormat>와이드스크린</PresentationFormat>
  <Paragraphs>336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KoPub돋움체 Bold</vt:lpstr>
      <vt:lpstr>KoPub돋움체 Medium</vt:lpstr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Justin Kim</cp:lastModifiedBy>
  <cp:revision>1</cp:revision>
  <dcterms:created xsi:type="dcterms:W3CDTF">2018-12-02T10:25:36Z</dcterms:created>
  <dcterms:modified xsi:type="dcterms:W3CDTF">2023-11-27T04:25:52Z</dcterms:modified>
</cp:coreProperties>
</file>